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0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1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6" r:id="rId4"/>
    <p:sldMasterId id="2147483723" r:id="rId5"/>
    <p:sldMasterId id="2147483740" r:id="rId6"/>
    <p:sldMasterId id="2147483757" r:id="rId7"/>
    <p:sldMasterId id="2147483774" r:id="rId8"/>
    <p:sldMasterId id="2147483791" r:id="rId9"/>
    <p:sldMasterId id="2147483808" r:id="rId10"/>
    <p:sldMasterId id="2147483825" r:id="rId11"/>
    <p:sldMasterId id="2147483842" r:id="rId12"/>
    <p:sldMasterId id="2147483859" r:id="rId13"/>
  </p:sldMasterIdLst>
  <p:notesMasterIdLst>
    <p:notesMasterId r:id="rId53"/>
  </p:notesMasterIdLst>
  <p:sldIdLst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82" r:id="rId22"/>
    <p:sldId id="265" r:id="rId23"/>
    <p:sldId id="267" r:id="rId24"/>
    <p:sldId id="268" r:id="rId25"/>
    <p:sldId id="270" r:id="rId26"/>
    <p:sldId id="288" r:id="rId27"/>
    <p:sldId id="289" r:id="rId28"/>
    <p:sldId id="290" r:id="rId29"/>
    <p:sldId id="291" r:id="rId30"/>
    <p:sldId id="292" r:id="rId31"/>
    <p:sldId id="271" r:id="rId32"/>
    <p:sldId id="294" r:id="rId33"/>
    <p:sldId id="295" r:id="rId34"/>
    <p:sldId id="283" r:id="rId35"/>
    <p:sldId id="284" r:id="rId36"/>
    <p:sldId id="296" r:id="rId37"/>
    <p:sldId id="297" r:id="rId38"/>
    <p:sldId id="298" r:id="rId39"/>
    <p:sldId id="299" r:id="rId40"/>
    <p:sldId id="286" r:id="rId41"/>
    <p:sldId id="300" r:id="rId42"/>
    <p:sldId id="301" r:id="rId43"/>
    <p:sldId id="285" r:id="rId44"/>
    <p:sldId id="287" r:id="rId45"/>
    <p:sldId id="273" r:id="rId46"/>
    <p:sldId id="274" r:id="rId47"/>
    <p:sldId id="275" r:id="rId48"/>
    <p:sldId id="276" r:id="rId49"/>
    <p:sldId id="277" r:id="rId50"/>
    <p:sldId id="279" r:id="rId51"/>
    <p:sldId id="28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BBEE0-51F6-4B14-AE3B-9336D9CCB52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803F-F422-452C-975D-FEC080FB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0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6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D5D52-894C-4552-A79E-104ABB904F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4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19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90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614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1D3F1-4848-421C-A4A3-634A42A822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918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E837AB-784E-4CEF-81C1-78DAB59C99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45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68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127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8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77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161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35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72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61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36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3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09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D5D52-894C-4552-A79E-104ABB904F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38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3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26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03E8-1620-497D-A47A-843783AC7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E85A8B8-B4F5-40DA-BA81-B7F7FF5A6E5C}" type="datetimeFigureOut">
              <a:rPr lang="fa-IR" smtClean="0">
                <a:solidFill>
                  <a:srgbClr val="DBF5F9">
                    <a:shade val="90000"/>
                  </a:srgbClr>
                </a:solidFill>
              </a:rPr>
              <a:pPr rtl="1"/>
              <a:t>05/05/1442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F3887EB-BDE2-4059-AC35-E689FE0E9EDA}" type="slidenum">
              <a:rPr lang="fa-IR" smtClean="0">
                <a:solidFill>
                  <a:srgbClr val="DBF5F9">
                    <a:shade val="90000"/>
                  </a:srgbClr>
                </a:solidFill>
              </a:rPr>
              <a:pPr rtl="1"/>
              <a:t>‹#›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4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E85A8B8-B4F5-40DA-BA81-B7F7FF5A6E5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05/05/1442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F3887EB-BDE2-4059-AC35-E689FE0E9EDA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356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D71FA16-AB9D-428B-B778-DB89240D86A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F7CC2A-E2EF-48F5-AD8A-7661A4C0B28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1774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3FD96BF-F275-49D5-BF10-C2732F9E60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B13D36E-4C87-4466-AEC0-1BAA514D9066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00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9BEB83F-4C4B-4B88-A712-B63B1E813666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E37385-8D13-4A14-ABF6-47ED6BAAFAB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4377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A83F1AD1-DEEA-459E-B0B5-CDD796ABFB05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E6D5870-7D05-4645-8949-F760F7FD9FB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0382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5933D962-DA22-40C6-BA05-2249CA4E1642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6364C2-82AE-4554-B57C-A4763B73274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787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C0A5AFB-29A6-4645-9F04-D4762B8A46D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074436B-EEE3-4E28-ADCC-4540EA4BD9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0311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AF90AA9-CF19-40EA-90BD-4470FFA8B4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C537AE-C537-4A2F-B685-1E687AD276E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9713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51223E-7F5D-451C-A6CE-206DA62321E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1A3513-EF57-4AC7-91B3-F05FD8E4E6C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711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85514F6-F4DC-442A-A1BC-CEBCFD4E6D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54F4C0-0934-44DE-A8B0-BFCB6EA88B0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066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1AE0CBF-09B9-4841-A2FE-2FD714AF02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D34F0B-1D38-4A3C-AE84-62B2128F7CD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00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E85A8B8-B4F5-40DA-BA81-B7F7FF5A6E5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05/05/1442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F3887EB-BDE2-4059-AC35-E689FE0E9EDA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467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403D6835-D4A5-4644-9FC2-455E72E819B1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1" y="6356351"/>
            <a:ext cx="1928284" cy="36512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3D0AFB6-5A79-4B72-876D-BC55C42D437C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854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A209668-6914-49A6-8136-6CAF2DCD1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AAF6B1-CCB2-4D3F-BA39-653302AE8AE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426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E492031-6B41-4316-8EE2-35CB63D3D2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88365C-2EA9-4671-A40E-A013B1E6B75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8555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F44A762-810D-4F6B-B6DB-980300C99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0B59A8C-CFCF-4405-A1ED-53072B5CA95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6995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7AD4C3E-5400-4AC6-BA39-8567161B555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D03FFF-7B63-4F38-A548-AD108931712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0947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33CC14E-9D55-4117-A51D-8479271AEC4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E7EF06-B95A-42A3-8024-E9FADDFA42B0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4609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D71FA16-AB9D-428B-B778-DB89240D86A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F7CC2A-E2EF-48F5-AD8A-7661A4C0B28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5668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3FD96BF-F275-49D5-BF10-C2732F9E60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B13D36E-4C87-4466-AEC0-1BAA514D9066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845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9BEB83F-4C4B-4B88-A712-B63B1E813666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E37385-8D13-4A14-ABF6-47ED6BAAFAB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5212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A83F1AD1-DEEA-459E-B0B5-CDD796ABFB05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E6D5870-7D05-4645-8949-F760F7FD9FB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00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85514F6-F4DC-442A-A1BC-CEBCFD4E6D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54F4C0-0934-44DE-A8B0-BFCB6EA88B0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53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5933D962-DA22-40C6-BA05-2249CA4E1642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6364C2-82AE-4554-B57C-A4763B73274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6410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C0A5AFB-29A6-4645-9F04-D4762B8A46D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074436B-EEE3-4E28-ADCC-4540EA4BD9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3598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AF90AA9-CF19-40EA-90BD-4470FFA8B4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C537AE-C537-4A2F-B685-1E687AD276E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791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51223E-7F5D-451C-A6CE-206DA62321E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1A3513-EF57-4AC7-91B3-F05FD8E4E6C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4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85514F6-F4DC-442A-A1BC-CEBCFD4E6D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54F4C0-0934-44DE-A8B0-BFCB6EA88B0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45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1AE0CBF-09B9-4841-A2FE-2FD714AF02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D34F0B-1D38-4A3C-AE84-62B2128F7CD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6472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403D6835-D4A5-4644-9FC2-455E72E819B1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1" y="6356351"/>
            <a:ext cx="1928284" cy="36512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3D0AFB6-5A79-4B72-876D-BC55C42D437C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186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A209668-6914-49A6-8136-6CAF2DCD1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AAF6B1-CCB2-4D3F-BA39-653302AE8AE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1719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E492031-6B41-4316-8EE2-35CB63D3D2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88365C-2EA9-4671-A40E-A013B1E6B75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9470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F44A762-810D-4F6B-B6DB-980300C99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0B59A8C-CFCF-4405-A1ED-53072B5CA95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590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1AE0CBF-09B9-4841-A2FE-2FD714AF02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D34F0B-1D38-4A3C-AE84-62B2128F7CD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6248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7AD4C3E-5400-4AC6-BA39-8567161B555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D03FFF-7B63-4F38-A548-AD108931712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6187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33CC14E-9D55-4117-A51D-8479271AEC4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E7EF06-B95A-42A3-8024-E9FADDFA42B0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9521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D71FA16-AB9D-428B-B778-DB89240D86A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F7CC2A-E2EF-48F5-AD8A-7661A4C0B28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6183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3FD96BF-F275-49D5-BF10-C2732F9E60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B13D36E-4C87-4466-AEC0-1BAA514D9066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327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9BEB83F-4C4B-4B88-A712-B63B1E813666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E37385-8D13-4A14-ABF6-47ED6BAAFAB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4565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A83F1AD1-DEEA-459E-B0B5-CDD796ABFB05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E6D5870-7D05-4645-8949-F760F7FD9FB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8241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5933D962-DA22-40C6-BA05-2249CA4E1642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6364C2-82AE-4554-B57C-A4763B73274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7225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C0A5AFB-29A6-4645-9F04-D4762B8A46D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074436B-EEE3-4E28-ADCC-4540EA4BD9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6110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AF90AA9-CF19-40EA-90BD-4470FFA8B4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C537AE-C537-4A2F-B685-1E687AD276E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9958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51223E-7F5D-451C-A6CE-206DA62321E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1A3513-EF57-4AC7-91B3-F05FD8E4E6C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46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403D6835-D4A5-4644-9FC2-455E72E819B1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1" y="6356351"/>
            <a:ext cx="1928284" cy="36512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3D0AFB6-5A79-4B72-876D-BC55C42D437C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551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85514F6-F4DC-442A-A1BC-CEBCFD4E6D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54F4C0-0934-44DE-A8B0-BFCB6EA88B0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09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1AE0CBF-09B9-4841-A2FE-2FD714AF02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D34F0B-1D38-4A3C-AE84-62B2128F7CD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1304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403D6835-D4A5-4644-9FC2-455E72E819B1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1" y="6356351"/>
            <a:ext cx="1928284" cy="36512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3D0AFB6-5A79-4B72-876D-BC55C42D437C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848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A209668-6914-49A6-8136-6CAF2DCD1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AAF6B1-CCB2-4D3F-BA39-653302AE8AE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3432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E492031-6B41-4316-8EE2-35CB63D3D2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88365C-2EA9-4671-A40E-A013B1E6B75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0399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F44A762-810D-4F6B-B6DB-980300C99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0B59A8C-CFCF-4405-A1ED-53072B5CA95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1134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7AD4C3E-5400-4AC6-BA39-8567161B555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D03FFF-7B63-4F38-A548-AD108931712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049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33CC14E-9D55-4117-A51D-8479271AEC4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E7EF06-B95A-42A3-8024-E9FADDFA42B0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220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D71FA16-AB9D-428B-B778-DB89240D86A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F7CC2A-E2EF-48F5-AD8A-7661A4C0B28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4468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3FD96BF-F275-49D5-BF10-C2732F9E60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B13D36E-4C87-4466-AEC0-1BAA514D9066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294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A209668-6914-49A6-8136-6CAF2DCD1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AAF6B1-CCB2-4D3F-BA39-653302AE8AE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9339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9BEB83F-4C4B-4B88-A712-B63B1E813666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E37385-8D13-4A14-ABF6-47ED6BAAFAB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479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A83F1AD1-DEEA-459E-B0B5-CDD796ABFB05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E6D5870-7D05-4645-8949-F760F7FD9FB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4465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5933D962-DA22-40C6-BA05-2249CA4E1642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6364C2-82AE-4554-B57C-A4763B73274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1059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C0A5AFB-29A6-4645-9F04-D4762B8A46D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074436B-EEE3-4E28-ADCC-4540EA4BD9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3217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AF90AA9-CF19-40EA-90BD-4470FFA8B4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C537AE-C537-4A2F-B685-1E687AD276E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677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51223E-7F5D-451C-A6CE-206DA62321E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1A3513-EF57-4AC7-91B3-F05FD8E4E6C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94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85514F6-F4DC-442A-A1BC-CEBCFD4E6D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54F4C0-0934-44DE-A8B0-BFCB6EA88B0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00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1AE0CBF-09B9-4841-A2FE-2FD714AF02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D34F0B-1D38-4A3C-AE84-62B2128F7CD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043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403D6835-D4A5-4644-9FC2-455E72E819B1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1" y="6356351"/>
            <a:ext cx="1928284" cy="36512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3D0AFB6-5A79-4B72-876D-BC55C42D437C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183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A209668-6914-49A6-8136-6CAF2DCD1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AAF6B1-CCB2-4D3F-BA39-653302AE8AE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18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E492031-6B41-4316-8EE2-35CB63D3D2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88365C-2EA9-4671-A40E-A013B1E6B75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53282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E492031-6B41-4316-8EE2-35CB63D3D2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88365C-2EA9-4671-A40E-A013B1E6B75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5580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F44A762-810D-4F6B-B6DB-980300C99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0B59A8C-CFCF-4405-A1ED-53072B5CA95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4288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7AD4C3E-5400-4AC6-BA39-8567161B555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D03FFF-7B63-4F38-A548-AD108931712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5593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33CC14E-9D55-4117-A51D-8479271AEC4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E7EF06-B95A-42A3-8024-E9FADDFA42B0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3607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D71FA16-AB9D-428B-B778-DB89240D86A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F7CC2A-E2EF-48F5-AD8A-7661A4C0B28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109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3FD96BF-F275-49D5-BF10-C2732F9E60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B13D36E-4C87-4466-AEC0-1BAA514D9066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85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9BEB83F-4C4B-4B88-A712-B63B1E813666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E37385-8D13-4A14-ABF6-47ED6BAAFAB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0799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A83F1AD1-DEEA-459E-B0B5-CDD796ABFB05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E6D5870-7D05-4645-8949-F760F7FD9FB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6918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5933D962-DA22-40C6-BA05-2249CA4E1642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6364C2-82AE-4554-B57C-A4763B73274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99041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C0A5AFB-29A6-4645-9F04-D4762B8A46D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074436B-EEE3-4E28-ADCC-4540EA4BD9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25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F44A762-810D-4F6B-B6DB-980300C99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0B59A8C-CFCF-4405-A1ED-53072B5CA95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2175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AF90AA9-CF19-40EA-90BD-4470FFA8B4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C537AE-C537-4A2F-B685-1E687AD276E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0953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51223E-7F5D-451C-A6CE-206DA62321E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1A3513-EF57-4AC7-91B3-F05FD8E4E6C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69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85514F6-F4DC-442A-A1BC-CEBCFD4E6D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54F4C0-0934-44DE-A8B0-BFCB6EA88B0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147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1AE0CBF-09B9-4841-A2FE-2FD714AF02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D34F0B-1D38-4A3C-AE84-62B2128F7CD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6955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403D6835-D4A5-4644-9FC2-455E72E819B1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1" y="6356351"/>
            <a:ext cx="1928284" cy="36512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3D0AFB6-5A79-4B72-876D-BC55C42D437C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394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A209668-6914-49A6-8136-6CAF2DCD1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AAF6B1-CCB2-4D3F-BA39-653302AE8AE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6203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E492031-6B41-4316-8EE2-35CB63D3D2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88365C-2EA9-4671-A40E-A013B1E6B75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587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F44A762-810D-4F6B-B6DB-980300C99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0B59A8C-CFCF-4405-A1ED-53072B5CA95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118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7AD4C3E-5400-4AC6-BA39-8567161B555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D03FFF-7B63-4F38-A548-AD108931712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990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33CC14E-9D55-4117-A51D-8479271AEC4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E7EF06-B95A-42A3-8024-E9FADDFA42B0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84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7AD4C3E-5400-4AC6-BA39-8567161B555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D03FFF-7B63-4F38-A548-AD108931712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58465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D71FA16-AB9D-428B-B778-DB89240D86A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F7CC2A-E2EF-48F5-AD8A-7661A4C0B28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01391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3FD96BF-F275-49D5-BF10-C2732F9E60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B13D36E-4C87-4466-AEC0-1BAA514D9066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569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9BEB83F-4C4B-4B88-A712-B63B1E813666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E37385-8D13-4A14-ABF6-47ED6BAAFAB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680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A83F1AD1-DEEA-459E-B0B5-CDD796ABFB05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E6D5870-7D05-4645-8949-F760F7FD9FB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8551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5933D962-DA22-40C6-BA05-2249CA4E1642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6364C2-82AE-4554-B57C-A4763B73274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90924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C0A5AFB-29A6-4645-9F04-D4762B8A46D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074436B-EEE3-4E28-ADCC-4540EA4BD9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18242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AF90AA9-CF19-40EA-90BD-4470FFA8B4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C537AE-C537-4A2F-B685-1E687AD276E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504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51223E-7F5D-451C-A6CE-206DA62321E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1A3513-EF57-4AC7-91B3-F05FD8E4E6C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73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85514F6-F4DC-442A-A1BC-CEBCFD4E6D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54F4C0-0934-44DE-A8B0-BFCB6EA88B0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05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1AE0CBF-09B9-4841-A2FE-2FD714AF02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D34F0B-1D38-4A3C-AE84-62B2128F7CD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072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33CC14E-9D55-4117-A51D-8479271AEC4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E7EF06-B95A-42A3-8024-E9FADDFA42B0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4933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403D6835-D4A5-4644-9FC2-455E72E819B1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1" y="6356351"/>
            <a:ext cx="1928284" cy="36512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3D0AFB6-5A79-4B72-876D-BC55C42D437C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246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A209668-6914-49A6-8136-6CAF2DCD1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AAF6B1-CCB2-4D3F-BA39-653302AE8AE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3945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E492031-6B41-4316-8EE2-35CB63D3D2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88365C-2EA9-4671-A40E-A013B1E6B75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47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F44A762-810D-4F6B-B6DB-980300C99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0B59A8C-CFCF-4405-A1ED-53072B5CA95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68925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7AD4C3E-5400-4AC6-BA39-8567161B555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D03FFF-7B63-4F38-A548-AD108931712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7855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33CC14E-9D55-4117-A51D-8479271AEC4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E7EF06-B95A-42A3-8024-E9FADDFA42B0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7775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D71FA16-AB9D-428B-B778-DB89240D86A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F7CC2A-E2EF-48F5-AD8A-7661A4C0B28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4615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3FD96BF-F275-49D5-BF10-C2732F9E60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B13D36E-4C87-4466-AEC0-1BAA514D9066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597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9BEB83F-4C4B-4B88-A712-B63B1E813666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E37385-8D13-4A14-ABF6-47ED6BAAFAB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56020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A83F1AD1-DEEA-459E-B0B5-CDD796ABFB05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E6D5870-7D05-4645-8949-F760F7FD9FB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25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E85A8B8-B4F5-40DA-BA81-B7F7FF5A6E5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05/05/1442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F3887EB-BDE2-4059-AC35-E689FE0E9EDA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0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D71FA16-AB9D-428B-B778-DB89240D86A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F7CC2A-E2EF-48F5-AD8A-7661A4C0B28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85298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5933D962-DA22-40C6-BA05-2249CA4E1642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6364C2-82AE-4554-B57C-A4763B73274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4920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C0A5AFB-29A6-4645-9F04-D4762B8A46D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074436B-EEE3-4E28-ADCC-4540EA4BD9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04841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AF90AA9-CF19-40EA-90BD-4470FFA8B4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C537AE-C537-4A2F-B685-1E687AD276E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83304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51223E-7F5D-451C-A6CE-206DA62321E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1A3513-EF57-4AC7-91B3-F05FD8E4E6C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216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3FD96BF-F275-49D5-BF10-C2732F9E60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B13D36E-4C87-4466-AEC0-1BAA514D9066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3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9BEB83F-4C4B-4B88-A712-B63B1E813666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E37385-8D13-4A14-ABF6-47ED6BAAFAB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587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A83F1AD1-DEEA-459E-B0B5-CDD796ABFB05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E6D5870-7D05-4645-8949-F760F7FD9FB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19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5933D962-DA22-40C6-BA05-2249CA4E1642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6364C2-82AE-4554-B57C-A4763B73274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870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C0A5AFB-29A6-4645-9F04-D4762B8A46D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074436B-EEE3-4E28-ADCC-4540EA4BD9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787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AF90AA9-CF19-40EA-90BD-4470FFA8B4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C537AE-C537-4A2F-B685-1E687AD276E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489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51223E-7F5D-451C-A6CE-206DA62321E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1A3513-EF57-4AC7-91B3-F05FD8E4E6C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65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85514F6-F4DC-442A-A1BC-CEBCFD4E6D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54F4C0-0934-44DE-A8B0-BFCB6EA88B0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67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1AE0CBF-09B9-4841-A2FE-2FD714AF02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D34F0B-1D38-4A3C-AE84-62B2128F7CD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29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E85A8B8-B4F5-40DA-BA81-B7F7FF5A6E5C}" type="datetimeFigureOut">
              <a:rPr lang="fa-IR" smtClean="0">
                <a:solidFill>
                  <a:srgbClr val="DBF5F9">
                    <a:shade val="90000"/>
                  </a:srgbClr>
                </a:solidFill>
              </a:rPr>
              <a:pPr rtl="1"/>
              <a:t>05/05/1442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F3887EB-BDE2-4059-AC35-E689FE0E9EDA}" type="slidenum">
              <a:rPr lang="fa-IR" smtClean="0">
                <a:solidFill>
                  <a:srgbClr val="DBF5F9">
                    <a:shade val="90000"/>
                  </a:srgbClr>
                </a:solidFill>
              </a:rPr>
              <a:pPr rtl="1"/>
              <a:t>‹#›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01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403D6835-D4A5-4644-9FC2-455E72E819B1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1" y="6356351"/>
            <a:ext cx="1928284" cy="36512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3D0AFB6-5A79-4B72-876D-BC55C42D437C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97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A209668-6914-49A6-8136-6CAF2DCD1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AAF6B1-CCB2-4D3F-BA39-653302AE8AE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103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E492031-6B41-4316-8EE2-35CB63D3D2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88365C-2EA9-4671-A40E-A013B1E6B75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843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F44A762-810D-4F6B-B6DB-980300C99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0B59A8C-CFCF-4405-A1ED-53072B5CA95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973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7AD4C3E-5400-4AC6-BA39-8567161B555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D03FFF-7B63-4F38-A548-AD108931712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49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33CC14E-9D55-4117-A51D-8479271AEC4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E7EF06-B95A-42A3-8024-E9FADDFA42B0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505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D71FA16-AB9D-428B-B778-DB89240D86A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F7CC2A-E2EF-48F5-AD8A-7661A4C0B28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545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3FD96BF-F275-49D5-BF10-C2732F9E60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B13D36E-4C87-4466-AEC0-1BAA514D9066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217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9BEB83F-4C4B-4B88-A712-B63B1E813666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E37385-8D13-4A14-ABF6-47ED6BAAFAB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284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A83F1AD1-DEEA-459E-B0B5-CDD796ABFB05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E6D5870-7D05-4645-8949-F760F7FD9FB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3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E85A8B8-B4F5-40DA-BA81-B7F7FF5A6E5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05/05/1442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F3887EB-BDE2-4059-AC35-E689FE0E9EDA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86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5933D962-DA22-40C6-BA05-2249CA4E1642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6364C2-82AE-4554-B57C-A4763B73274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049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C0A5AFB-29A6-4645-9F04-D4762B8A46D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074436B-EEE3-4E28-ADCC-4540EA4BD9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4915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AF90AA9-CF19-40EA-90BD-4470FFA8B4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C537AE-C537-4A2F-B685-1E687AD276E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235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51223E-7F5D-451C-A6CE-206DA62321E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1A3513-EF57-4AC7-91B3-F05FD8E4E6C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594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85514F6-F4DC-442A-A1BC-CEBCFD4E6D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54F4C0-0934-44DE-A8B0-BFCB6EA88B0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899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1AE0CBF-09B9-4841-A2FE-2FD714AF02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D34F0B-1D38-4A3C-AE84-62B2128F7CD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96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403D6835-D4A5-4644-9FC2-455E72E819B1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1" y="6356351"/>
            <a:ext cx="1928284" cy="36512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3D0AFB6-5A79-4B72-876D-BC55C42D437C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89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A209668-6914-49A6-8136-6CAF2DCD1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AAF6B1-CCB2-4D3F-BA39-653302AE8AE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668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E492031-6B41-4316-8EE2-35CB63D3D2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88365C-2EA9-4671-A40E-A013B1E6B75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7714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F44A762-810D-4F6B-B6DB-980300C99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0B59A8C-CFCF-4405-A1ED-53072B5CA95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85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E85A8B8-B4F5-40DA-BA81-B7F7FF5A6E5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05/05/1442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F3887EB-BDE2-4059-AC35-E689FE0E9EDA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172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7AD4C3E-5400-4AC6-BA39-8567161B555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D03FFF-7B63-4F38-A548-AD108931712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518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33CC14E-9D55-4117-A51D-8479271AEC4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E7EF06-B95A-42A3-8024-E9FADDFA42B0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17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D71FA16-AB9D-428B-B778-DB89240D86A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F7CC2A-E2EF-48F5-AD8A-7661A4C0B28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680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3FD96BF-F275-49D5-BF10-C2732F9E60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B13D36E-4C87-4466-AEC0-1BAA514D9066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770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9BEB83F-4C4B-4B88-A712-B63B1E813666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E37385-8D13-4A14-ABF6-47ED6BAAFAB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470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A83F1AD1-DEEA-459E-B0B5-CDD796ABFB05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E6D5870-7D05-4645-8949-F760F7FD9FB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445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5933D962-DA22-40C6-BA05-2249CA4E1642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6364C2-82AE-4554-B57C-A4763B73274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2655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C0A5AFB-29A6-4645-9F04-D4762B8A46D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074436B-EEE3-4E28-ADCC-4540EA4BD9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541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AF90AA9-CF19-40EA-90BD-4470FFA8B4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C537AE-C537-4A2F-B685-1E687AD276E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409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51223E-7F5D-451C-A6CE-206DA62321E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1A3513-EF57-4AC7-91B3-F05FD8E4E6C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45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E85A8B8-B4F5-40DA-BA81-B7F7FF5A6E5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05/05/1442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F3887EB-BDE2-4059-AC35-E689FE0E9EDA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474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85514F6-F4DC-442A-A1BC-CEBCFD4E6D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54F4C0-0934-44DE-A8B0-BFCB6EA88B0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92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1AE0CBF-09B9-4841-A2FE-2FD714AF02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D34F0B-1D38-4A3C-AE84-62B2128F7CD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2519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403D6835-D4A5-4644-9FC2-455E72E819B1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1" y="6356351"/>
            <a:ext cx="1928284" cy="36512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3D0AFB6-5A79-4B72-876D-BC55C42D437C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61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A209668-6914-49A6-8136-6CAF2DCD1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AAF6B1-CCB2-4D3F-BA39-653302AE8AE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253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E492031-6B41-4316-8EE2-35CB63D3D2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88365C-2EA9-4671-A40E-A013B1E6B75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2356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F44A762-810D-4F6B-B6DB-980300C99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0B59A8C-CFCF-4405-A1ED-53072B5CA95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779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7AD4C3E-5400-4AC6-BA39-8567161B555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D03FFF-7B63-4F38-A548-AD108931712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697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33CC14E-9D55-4117-A51D-8479271AEC4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E7EF06-B95A-42A3-8024-E9FADDFA42B0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4007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D71FA16-AB9D-428B-B778-DB89240D86A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F7CC2A-E2EF-48F5-AD8A-7661A4C0B28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95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3FD96BF-F275-49D5-BF10-C2732F9E60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B13D36E-4C87-4466-AEC0-1BAA514D9066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73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E85A8B8-B4F5-40DA-BA81-B7F7FF5A6E5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05/05/1442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F3887EB-BDE2-4059-AC35-E689FE0E9EDA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560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9BEB83F-4C4B-4B88-A712-B63B1E813666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E37385-8D13-4A14-ABF6-47ED6BAAFAB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546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A83F1AD1-DEEA-459E-B0B5-CDD796ABFB05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E6D5870-7D05-4645-8949-F760F7FD9FB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2554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5933D962-DA22-40C6-BA05-2249CA4E1642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6364C2-82AE-4554-B57C-A4763B73274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0655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C0A5AFB-29A6-4645-9F04-D4762B8A46D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074436B-EEE3-4E28-ADCC-4540EA4BD9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7240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AF90AA9-CF19-40EA-90BD-4470FFA8B4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C537AE-C537-4A2F-B685-1E687AD276E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3405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51223E-7F5D-451C-A6CE-206DA62321E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1A3513-EF57-4AC7-91B3-F05FD8E4E6C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84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85514F6-F4DC-442A-A1BC-CEBCFD4E6D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54F4C0-0934-44DE-A8B0-BFCB6EA88B0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897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1AE0CBF-09B9-4841-A2FE-2FD714AF02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D34F0B-1D38-4A3C-AE84-62B2128F7CD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6602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403D6835-D4A5-4644-9FC2-455E72E819B1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1" y="6356351"/>
            <a:ext cx="1928284" cy="36512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3D0AFB6-5A79-4B72-876D-BC55C42D437C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21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A209668-6914-49A6-8136-6CAF2DCD1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AAF6B1-CCB2-4D3F-BA39-653302AE8AE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2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E85A8B8-B4F5-40DA-BA81-B7F7FF5A6E5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05/05/1442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F3887EB-BDE2-4059-AC35-E689FE0E9EDA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600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E492031-6B41-4316-8EE2-35CB63D3D2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88365C-2EA9-4671-A40E-A013B1E6B75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7057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F44A762-810D-4F6B-B6DB-980300C99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0B59A8C-CFCF-4405-A1ED-53072B5CA95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4784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7AD4C3E-5400-4AC6-BA39-8567161B555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D03FFF-7B63-4F38-A548-AD108931712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921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33CC14E-9D55-4117-A51D-8479271AEC4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E7EF06-B95A-42A3-8024-E9FADDFA42B0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6402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D71FA16-AB9D-428B-B778-DB89240D86A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F7CC2A-E2EF-48F5-AD8A-7661A4C0B28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853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3FD96BF-F275-49D5-BF10-C2732F9E60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B13D36E-4C87-4466-AEC0-1BAA514D9066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16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9BEB83F-4C4B-4B88-A712-B63B1E813666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E37385-8D13-4A14-ABF6-47ED6BAAFAB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9372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A83F1AD1-DEEA-459E-B0B5-CDD796ABFB05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E6D5870-7D05-4645-8949-F760F7FD9FB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0702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5933D962-DA22-40C6-BA05-2249CA4E1642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6364C2-82AE-4554-B57C-A4763B73274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910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C0A5AFB-29A6-4645-9F04-D4762B8A46D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074436B-EEE3-4E28-ADCC-4540EA4BD9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43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E85A8B8-B4F5-40DA-BA81-B7F7FF5A6E5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05/05/1442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rtl="1"/>
            <a:fld id="{BF3887EB-BDE2-4059-AC35-E689FE0E9EDA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17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AF90AA9-CF19-40EA-90BD-4470FFA8B4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C537AE-C537-4A2F-B685-1E687AD276E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474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51223E-7F5D-451C-A6CE-206DA62321E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1A3513-EF57-4AC7-91B3-F05FD8E4E6C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44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85514F6-F4DC-442A-A1BC-CEBCFD4E6D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54F4C0-0934-44DE-A8B0-BFCB6EA88B0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53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1AE0CBF-09B9-4841-A2FE-2FD714AF02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D34F0B-1D38-4A3C-AE84-62B2128F7CDD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073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7467" y="5803901"/>
            <a:ext cx="367088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403D6835-D4A5-4644-9FC2-455E72E819B1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1" y="6356351"/>
            <a:ext cx="1928284" cy="36512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3D0AFB6-5A79-4B72-876D-BC55C42D437C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046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A209668-6914-49A6-8136-6CAF2DCD1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AAF6B1-CCB2-4D3F-BA39-653302AE8AEB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4062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E492031-6B41-4316-8EE2-35CB63D3D2C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88365C-2EA9-4671-A40E-A013B1E6B752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7543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F44A762-810D-4F6B-B6DB-980300C99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0B59A8C-CFCF-4405-A1ED-53072B5CA95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62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7AD4C3E-5400-4AC6-BA39-8567161B555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D03FFF-7B63-4F38-A548-AD108931712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4866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33CC14E-9D55-4117-A51D-8479271AEC4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E7EF06-B95A-42A3-8024-E9FADDFA42B0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0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/>
            <a:fld id="{EE85A8B8-B4F5-40DA-BA81-B7F7FF5A6E5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05/05/1442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/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/>
            <a:fld id="{BF3887EB-BDE2-4059-AC35-E689FE0E9EDA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33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444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6367" y="2770189"/>
            <a:ext cx="102171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A3FB5AE-D804-4D99-9CC9-17548BC87B1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panose="0204060305050503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B7ED38-749F-428E-B7EC-75C8DFD2360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07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444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6367" y="2770189"/>
            <a:ext cx="102171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A3FB5AE-D804-4D99-9CC9-17548BC87B1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panose="0204060305050503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B7ED38-749F-428E-B7EC-75C8DFD2360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05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444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6367" y="2770189"/>
            <a:ext cx="102171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A3FB5AE-D804-4D99-9CC9-17548BC87B1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panose="0204060305050503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B7ED38-749F-428E-B7EC-75C8DFD2360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76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444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6367" y="2770189"/>
            <a:ext cx="102171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A3FB5AE-D804-4D99-9CC9-17548BC87B1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panose="0204060305050503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B7ED38-749F-428E-B7EC-75C8DFD2360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11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444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6367" y="2770189"/>
            <a:ext cx="102171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A3FB5AE-D804-4D99-9CC9-17548BC87B1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panose="0204060305050503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B7ED38-749F-428E-B7EC-75C8DFD2360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0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444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6367" y="2770189"/>
            <a:ext cx="102171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A3FB5AE-D804-4D99-9CC9-17548BC87B1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panose="0204060305050503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B7ED38-749F-428E-B7EC-75C8DFD2360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28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444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6367" y="2770189"/>
            <a:ext cx="102171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A3FB5AE-D804-4D99-9CC9-17548BC87B1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panose="0204060305050503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B7ED38-749F-428E-B7EC-75C8DFD2360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04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444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6367" y="2770189"/>
            <a:ext cx="102171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A3FB5AE-D804-4D99-9CC9-17548BC87B1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panose="0204060305050503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B7ED38-749F-428E-B7EC-75C8DFD2360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91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444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6367" y="2770189"/>
            <a:ext cx="102171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A3FB5AE-D804-4D99-9CC9-17548BC87B1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panose="0204060305050503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B7ED38-749F-428E-B7EC-75C8DFD2360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18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444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6367" y="2770189"/>
            <a:ext cx="102171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A3FB5AE-D804-4D99-9CC9-17548BC87B1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panose="0204060305050503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B7ED38-749F-428E-B7EC-75C8DFD2360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69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444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6367" y="2770189"/>
            <a:ext cx="102171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A3FB5AE-D804-4D99-9CC9-17548BC87B1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panose="0204060305050503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B7ED38-749F-428E-B7EC-75C8DFD2360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90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444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6367" y="2770189"/>
            <a:ext cx="102171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A3FB5AE-D804-4D99-9CC9-17548BC87B1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>
                <a:defRPr/>
              </a:pPr>
              <a:t>12/19/2020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panose="0204060305050503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B7ED38-749F-428E-B7EC-75C8DFD23604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6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C:\Users\ARIAN\Pictures\mazhabi\1493220_620653974661398_407770243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980728"/>
            <a:ext cx="8305800" cy="5572472"/>
          </a:xfrm>
          <a:noFill/>
        </p:spPr>
      </p:pic>
    </p:spTree>
    <p:extLst>
      <p:ext uri="{BB962C8B-B14F-4D97-AF65-F5344CB8AC3E}">
        <p14:creationId xmlns:p14="http://schemas.microsoft.com/office/powerpoint/2010/main" val="2007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Blockage of Airway</a:t>
            </a:r>
            <a:br>
              <a:rPr lang="en-GB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Robin syndrome</a:t>
            </a:r>
            <a:endParaRPr lang="en-GB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iknafs\Pictures\s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47088"/>
            <a:ext cx="10972800" cy="4665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92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Blockage of </a:t>
            </a:r>
            <a:r>
              <a:rPr lang="en-GB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Airway</a:t>
            </a:r>
            <a:br>
              <a:rPr lang="en-GB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syndrome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Airway obstruction from Robin syndrome can be helped by inserting a nasopharyngeal tube and placing the baby prone.</a:t>
            </a:r>
          </a:p>
        </p:txBody>
      </p:sp>
      <p:pic>
        <p:nvPicPr>
          <p:cNvPr id="4098" name="Picture 2" descr="C:\Users\Niknafs\Pictures\s3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51909" y="1920875"/>
            <a:ext cx="4076182" cy="443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1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GB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Mechanical Blockage of </a:t>
            </a:r>
            <a:r>
              <a:rPr lang="en-GB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Airway</a:t>
            </a:r>
            <a:br>
              <a:rPr lang="en-GB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Robin </a:t>
            </a:r>
            <a:r>
              <a:rPr lang="en-GB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nasopharyngeal tube can be a 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catheter (12 F) </a:t>
            </a:r>
          </a:p>
          <a:p>
            <a:pPr>
              <a:buClr>
                <a:srgbClr val="C00000"/>
              </a:buClr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endotracheal tube (2.5 mm) through the nose, 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with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tip located deep in the posterior pharynx. </a:t>
            </a:r>
          </a:p>
        </p:txBody>
      </p:sp>
    </p:spTree>
    <p:extLst>
      <p:ext uri="{BB962C8B-B14F-4D97-AF65-F5344CB8AC3E}">
        <p14:creationId xmlns:p14="http://schemas.microsoft.com/office/powerpoint/2010/main" val="26726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Failure to Ventilate</a:t>
            </a:r>
            <a:endParaRPr lang="en-GB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 lung function</a:t>
            </a:r>
          </a:p>
          <a:p>
            <a:pPr>
              <a:buClr>
                <a:srgbClr val="C00000"/>
              </a:buClr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Pneumothorax</a:t>
            </a:r>
          </a:p>
          <a:p>
            <a:pPr>
              <a:buClr>
                <a:srgbClr val="C00000"/>
              </a:buClr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Congenital pleural effusion</a:t>
            </a:r>
          </a:p>
          <a:p>
            <a:pPr>
              <a:buClr>
                <a:srgbClr val="C00000"/>
              </a:buClr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Congenital diaphragmatic hernia</a:t>
            </a:r>
          </a:p>
          <a:p>
            <a:pPr>
              <a:buClr>
                <a:srgbClr val="C00000"/>
              </a:buClr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Pulmonary hypoplasia</a:t>
            </a:r>
          </a:p>
          <a:p>
            <a:pPr>
              <a:buClr>
                <a:srgbClr val="C00000"/>
              </a:buClr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Extreme prematurity</a:t>
            </a:r>
          </a:p>
          <a:p>
            <a:pPr>
              <a:buClr>
                <a:srgbClr val="C00000"/>
              </a:buClr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Congenital pneumonia</a:t>
            </a:r>
          </a:p>
          <a:p>
            <a:pPr>
              <a:buClr>
                <a:srgbClr val="C00000"/>
              </a:buClr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9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63776" y="2370139"/>
            <a:ext cx="7662863" cy="3997325"/>
          </a:xfrm>
        </p:spPr>
        <p:txBody>
          <a:bodyPr/>
          <a:lstStyle/>
          <a:p>
            <a:pPr eaLnBrk="1" hangingPunct="1"/>
            <a:r>
              <a:rPr lang="en-US" altLang="en-US" smtClean="0"/>
              <a:t>Pneumothoraces are more common in the newborn period than at any other time in life.</a:t>
            </a:r>
          </a:p>
          <a:p>
            <a:pPr eaLnBrk="1" hangingPunct="1"/>
            <a:r>
              <a:rPr lang="en-US" altLang="en-US" smtClean="0"/>
              <a:t>This may be due to:</a:t>
            </a:r>
          </a:p>
          <a:p>
            <a:pPr eaLnBrk="1" hangingPunct="1"/>
            <a:r>
              <a:rPr lang="en-US" altLang="en-US" smtClean="0"/>
              <a:t> high intrathoracic pressures with the first few breaths </a:t>
            </a:r>
          </a:p>
          <a:p>
            <a:pPr eaLnBrk="1" hangingPunct="1"/>
            <a:r>
              <a:rPr lang="en-US" altLang="en-US" smtClean="0"/>
              <a:t>Application of positive pressure mechanical ventilation </a:t>
            </a:r>
          </a:p>
          <a:p>
            <a:pPr eaLnBrk="1" hangingPunct="1"/>
            <a:r>
              <a:rPr lang="en-US" altLang="en-US" smtClean="0"/>
              <a:t>Fragility of the premature neonate's lungs. </a:t>
            </a:r>
          </a:p>
          <a:p>
            <a:pPr eaLnBrk="1" hangingPunct="1"/>
            <a:r>
              <a:rPr lang="en-US" altLang="en-US" smtClean="0"/>
              <a:t>Spontaneous pneumothoraces estimated to be about 1%, but many are asymptomatic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33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Predisposing Factors: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63776" y="2235201"/>
            <a:ext cx="7662863" cy="3802063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Prematurity</a:t>
            </a:r>
          </a:p>
          <a:p>
            <a:pPr eaLnBrk="1" hangingPunct="1"/>
            <a:r>
              <a:rPr lang="en-US" altLang="en-US" i="1" smtClean="0"/>
              <a:t>Difficult delivery</a:t>
            </a:r>
          </a:p>
          <a:p>
            <a:pPr eaLnBrk="1" hangingPunct="1"/>
            <a:r>
              <a:rPr lang="en-US" altLang="en-US" i="1" smtClean="0"/>
              <a:t>Nuchal cord</a:t>
            </a:r>
          </a:p>
          <a:p>
            <a:pPr eaLnBrk="1" hangingPunct="1"/>
            <a:r>
              <a:rPr lang="en-US" altLang="en-US" i="1" smtClean="0"/>
              <a:t>Vigorous resuscitation</a:t>
            </a:r>
          </a:p>
          <a:p>
            <a:pPr eaLnBrk="1" hangingPunct="1"/>
            <a:r>
              <a:rPr lang="en-US" altLang="en-US" i="1" smtClean="0"/>
              <a:t>Mechanical ventilation</a:t>
            </a:r>
          </a:p>
          <a:p>
            <a:pPr eaLnBrk="1" hangingPunct="1"/>
            <a:r>
              <a:rPr lang="en-US" altLang="en-US" i="1" smtClean="0"/>
              <a:t>Respiratory distress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3316" name="Picture 3" descr="227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2235200"/>
            <a:ext cx="51911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Predisposing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776" y="2279651"/>
            <a:ext cx="7662863" cy="3757613"/>
          </a:xfrm>
        </p:spPr>
        <p:txBody>
          <a:bodyPr/>
          <a:lstStyle/>
          <a:p>
            <a:pPr eaLnBrk="1" hangingPunct="1"/>
            <a:r>
              <a:rPr lang="en-US" altLang="en-US" smtClean="0"/>
              <a:t>Pulmonary Hypoplasia</a:t>
            </a:r>
          </a:p>
          <a:p>
            <a:pPr eaLnBrk="1" hangingPunct="1"/>
            <a:r>
              <a:rPr lang="en-US" altLang="en-US" smtClean="0"/>
              <a:t>persistent pulmonary hypertension (PPHN) </a:t>
            </a:r>
          </a:p>
          <a:p>
            <a:pPr eaLnBrk="1" hangingPunct="1"/>
            <a:r>
              <a:rPr lang="en-US" altLang="en-US" smtClean="0"/>
              <a:t> sepsis</a:t>
            </a:r>
          </a:p>
          <a:p>
            <a:pPr eaLnBrk="1" hangingPunct="1"/>
            <a:r>
              <a:rPr lang="en-US" altLang="en-US" smtClean="0"/>
              <a:t>Meconium aspiration syndrome (MAS) </a:t>
            </a:r>
          </a:p>
          <a:p>
            <a:pPr eaLnBrk="1" hangingPunct="1"/>
            <a:r>
              <a:rPr lang="en-US" altLang="en-US" smtClean="0"/>
              <a:t>variety of congenital malformations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73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Signs and Symptoms, conti.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63776" y="2235200"/>
            <a:ext cx="7662863" cy="4419600"/>
          </a:xfrm>
        </p:spPr>
        <p:txBody>
          <a:bodyPr/>
          <a:lstStyle/>
          <a:p>
            <a:pPr eaLnBrk="1" hangingPunct="1"/>
            <a:r>
              <a:rPr lang="en-US" altLang="en-US" sz="2400" i="1"/>
              <a:t>Sudden, unexplained deterioration in the newborn’s condition</a:t>
            </a:r>
          </a:p>
          <a:p>
            <a:pPr eaLnBrk="1" hangingPunct="1"/>
            <a:r>
              <a:rPr lang="en-US" altLang="en-US" sz="2400" i="1"/>
              <a:t>Apnea</a:t>
            </a:r>
          </a:p>
          <a:p>
            <a:pPr eaLnBrk="1" hangingPunct="1"/>
            <a:r>
              <a:rPr lang="en-US" altLang="en-US" sz="2400" i="1"/>
              <a:t>Bradycardia</a:t>
            </a:r>
          </a:p>
          <a:p>
            <a:pPr eaLnBrk="1" hangingPunct="1"/>
            <a:r>
              <a:rPr lang="en-US" altLang="en-US" sz="2400" i="1"/>
              <a:t>Cyanosis</a:t>
            </a:r>
          </a:p>
          <a:p>
            <a:pPr eaLnBrk="1" hangingPunct="1"/>
            <a:r>
              <a:rPr lang="en-US" altLang="en-US" sz="2400" i="1"/>
              <a:t>Decreased breath sounds</a:t>
            </a:r>
          </a:p>
          <a:p>
            <a:pPr eaLnBrk="1" hangingPunct="1"/>
            <a:r>
              <a:rPr lang="en-US" altLang="en-US" sz="2400" i="1"/>
              <a:t>Increased oxygen requirements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47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Late Signs and Symptoms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63776" y="2032001"/>
            <a:ext cx="7662863" cy="43354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i="1" dirty="0" smtClean="0"/>
          </a:p>
          <a:p>
            <a:pPr eaLnBrk="1" hangingPunct="1"/>
            <a:r>
              <a:rPr lang="en-US" altLang="en-US" i="1" dirty="0" smtClean="0"/>
              <a:t>Mottled, asymmetric chest expansion</a:t>
            </a:r>
          </a:p>
          <a:p>
            <a:pPr eaLnBrk="1" hangingPunct="1"/>
            <a:r>
              <a:rPr lang="en-US" altLang="en-US" i="1" dirty="0" smtClean="0"/>
              <a:t>Decreased arterial blood pressure</a:t>
            </a:r>
          </a:p>
          <a:p>
            <a:pPr eaLnBrk="1" hangingPunct="1"/>
            <a:r>
              <a:rPr lang="en-US" altLang="en-US" i="1" dirty="0" smtClean="0"/>
              <a:t>Shock-like appearance</a:t>
            </a:r>
          </a:p>
          <a:p>
            <a:pPr eaLnBrk="1" hangingPunct="1"/>
            <a:r>
              <a:rPr lang="en-US" altLang="en-US" i="1" dirty="0" smtClean="0"/>
              <a:t>Shift in the apical cardiac impulse </a:t>
            </a:r>
          </a:p>
          <a:p>
            <a:pPr eaLnBrk="1" hangingPunct="1"/>
            <a:r>
              <a:rPr lang="en-US" altLang="en-US" i="1" dirty="0" smtClean="0"/>
              <a:t>Higher PCO₂ and decreased pH</a:t>
            </a:r>
          </a:p>
          <a:p>
            <a:pPr eaLnBrk="1" hangingPunct="1"/>
            <a:r>
              <a:rPr lang="en-US" altLang="en-US" dirty="0" smtClean="0"/>
              <a:t>Subcutaneous emphysema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9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iknafs\Pictures\s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6023"/>
            <a:ext cx="10972800" cy="5257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53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949" y="968661"/>
            <a:ext cx="10472928" cy="45719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GB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NRP in Special Considerations</a:t>
            </a:r>
          </a:p>
          <a:p>
            <a:endParaRPr lang="en-GB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Dr.Mousavi, Neonatologist</a:t>
            </a:r>
            <a:endParaRPr lang="en-GB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Diagnosis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63776" y="2201863"/>
            <a:ext cx="7662863" cy="38354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2400" b="1"/>
              <a:t>Pneumothoraces suspected with ph/ex</a:t>
            </a:r>
          </a:p>
          <a:p>
            <a:pPr eaLnBrk="1" hangingPunct="1"/>
            <a:r>
              <a:rPr lang="en-US" altLang="en-US" sz="2400" b="1"/>
              <a:t>X-ray examination </a:t>
            </a:r>
            <a:r>
              <a:rPr lang="en-US" altLang="en-US" i="1" smtClean="0"/>
              <a:t>is the major method for definitive diagnosis of pneumothorax.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z="2400" b="1"/>
              <a:t>Transillumination</a:t>
            </a:r>
            <a:r>
              <a:rPr lang="en-US" altLang="en-US" smtClean="0"/>
              <a:t> </a:t>
            </a:r>
            <a:r>
              <a:rPr lang="en-US" altLang="en-US" i="1" smtClean="0"/>
              <a:t>of the chest can be performed for quick evaluation of the pneumothorax, but can be unreliable.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24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Diagnosis: CXR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Chest x-ray by the separation of the visceral pleura from the parietal pleura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Appears hyperlucent without pulmonary markings.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5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474" y="901337"/>
            <a:ext cx="10972800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005840"/>
            <a:ext cx="1080733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2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Tension pneumothorax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Accumulation of air without a means of escape. Causes</a:t>
            </a:r>
          </a:p>
          <a:p>
            <a:pPr eaLnBrk="1" hangingPunct="1"/>
            <a:r>
              <a:rPr lang="en-US" altLang="en-US" smtClean="0"/>
              <a:t> Collapse of the affected lung </a:t>
            </a:r>
          </a:p>
          <a:p>
            <a:pPr eaLnBrk="1" hangingPunct="1"/>
            <a:r>
              <a:rPr lang="en-US" altLang="en-US" smtClean="0"/>
              <a:t>Medistinal shift.</a:t>
            </a:r>
          </a:p>
          <a:p>
            <a:pPr eaLnBrk="1" hangingPunct="1"/>
            <a:r>
              <a:rPr lang="en-US" altLang="en-US" smtClean="0"/>
              <a:t>respiratory compromise</a:t>
            </a:r>
          </a:p>
          <a:p>
            <a:pPr eaLnBrk="1" hangingPunct="1"/>
            <a:r>
              <a:rPr lang="en-US" altLang="en-US" smtClean="0"/>
              <a:t>Decreased venous return, leading to decreased cardiac output and hypotension.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2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Diagnosis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63776" y="2201863"/>
            <a:ext cx="7662863" cy="38354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z="2400" b="1"/>
              <a:t>Transillumination</a:t>
            </a:r>
            <a:endParaRPr lang="en-US" altLang="en-US" i="1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7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1" y="2138364"/>
            <a:ext cx="8664575" cy="4473575"/>
          </a:xfrm>
          <a:noFill/>
        </p:spPr>
      </p:pic>
    </p:spTree>
    <p:extLst>
      <p:ext uri="{BB962C8B-B14F-4D97-AF65-F5344CB8AC3E}">
        <p14:creationId xmlns:p14="http://schemas.microsoft.com/office/powerpoint/2010/main" val="9104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/>
              <a:t>Transillumination</a:t>
            </a:r>
            <a:endParaRPr lang="en-US" altLang="en-US" smtClean="0"/>
          </a:p>
        </p:txBody>
      </p:sp>
      <p:pic>
        <p:nvPicPr>
          <p:cNvPr id="31747" name="Picture 2" descr="C:\Users\ARIAN\Videos\photo04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08214"/>
            <a:ext cx="8229600" cy="4319587"/>
          </a:xfrm>
          <a:noFill/>
        </p:spPr>
      </p:pic>
    </p:spTree>
    <p:extLst>
      <p:ext uri="{BB962C8B-B14F-4D97-AF65-F5344CB8AC3E}">
        <p14:creationId xmlns:p14="http://schemas.microsoft.com/office/powerpoint/2010/main" val="7415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04088"/>
            <a:ext cx="10742023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/>
              <a:t/>
            </a:r>
            <a:br>
              <a:rPr lang="en-US" altLang="en-US" sz="4800" b="1"/>
            </a:br>
            <a:r>
              <a:rPr lang="en-US" altLang="en-US" sz="4800"/>
              <a:t> Needle </a:t>
            </a:r>
            <a:r>
              <a:rPr lang="en-US" altLang="en-US" sz="4800" b="1"/>
              <a:t>Thoracentesis</a:t>
            </a:r>
            <a:br>
              <a:rPr lang="en-US" altLang="en-US" sz="4800" b="1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used for diagnostic and therapeutic purposes. </a:t>
            </a:r>
          </a:p>
          <a:p>
            <a:pPr eaLnBrk="1" hangingPunct="1"/>
            <a:r>
              <a:rPr lang="en-US" altLang="en-US" smtClean="0"/>
              <a:t>It is an invasive procedure to remove fluid/ air form the pleural space via a needle inserted in the midclavicular line in the 2</a:t>
            </a:r>
            <a:r>
              <a:rPr lang="en-US" altLang="en-US" baseline="30000" smtClean="0"/>
              <a:t>nd</a:t>
            </a:r>
            <a:r>
              <a:rPr lang="en-US" altLang="en-US" smtClean="0"/>
              <a:t> intercostal space.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2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Improvement After Resuscitation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C00000"/>
              </a:buClr>
              <a:buNone/>
            </a:pPr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Failure to initiate spontaneous breathing</a:t>
            </a:r>
          </a:p>
          <a:p>
            <a:pPr>
              <a:buClr>
                <a:srgbClr val="C00000"/>
              </a:buClr>
              <a:buNone/>
            </a:pPr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Failure to </a:t>
            </a:r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ventilate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None/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Persistent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cyanosis or bradycardia</a:t>
            </a:r>
          </a:p>
          <a:p>
            <a:pPr>
              <a:buClr>
                <a:srgbClr val="C00000"/>
              </a:buClr>
              <a:buNone/>
            </a:pP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Chest tube insertion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263776" y="2208214"/>
            <a:ext cx="7662863" cy="4149725"/>
          </a:xfrm>
        </p:spPr>
        <p:txBody>
          <a:bodyPr/>
          <a:lstStyle/>
          <a:p>
            <a:pPr eaLnBrk="1" hangingPunct="1"/>
            <a:r>
              <a:rPr lang="en-US" altLang="en-US" smtClean="0"/>
              <a:t>Place patient in a supine position </a:t>
            </a:r>
          </a:p>
          <a:p>
            <a:pPr eaLnBrk="1" hangingPunct="1"/>
            <a:r>
              <a:rPr lang="en-US" altLang="en-US" smtClean="0"/>
              <a:t>Ensuring thermoregulation is maintained for neonates</a:t>
            </a:r>
          </a:p>
          <a:p>
            <a:pPr eaLnBrk="1" hangingPunct="1"/>
            <a:r>
              <a:rPr lang="en-US" altLang="en-US" smtClean="0"/>
              <a:t>The patient's arm raised above the head on the insertion side </a:t>
            </a:r>
          </a:p>
          <a:p>
            <a:pPr eaLnBrk="1" hangingPunct="1"/>
            <a:r>
              <a:rPr lang="en-US" altLang="en-US" smtClean="0"/>
              <a:t>Maintain ambient oxygen concentration and vital signs </a:t>
            </a:r>
          </a:p>
          <a:p>
            <a:pPr eaLnBrk="1" hangingPunct="1"/>
            <a:r>
              <a:rPr lang="en-US" altLang="en-US" smtClean="0"/>
              <a:t>Monitor heart rate, colour and oxygen saturation.</a:t>
            </a:r>
          </a:p>
          <a:p>
            <a:pPr eaLnBrk="1" hangingPunct="1"/>
            <a:r>
              <a:rPr lang="en-US" altLang="en-US" smtClean="0"/>
              <a:t>Head of the bed can be elevated 30 – 60 degrees. This lowers the diaphragm and decreased the risk of injury to the diaphragm, spleen or liver</a:t>
            </a:r>
          </a:p>
        </p:txBody>
      </p:sp>
    </p:spTree>
    <p:extLst>
      <p:ext uri="{BB962C8B-B14F-4D97-AF65-F5344CB8AC3E}">
        <p14:creationId xmlns:p14="http://schemas.microsoft.com/office/powerpoint/2010/main" val="1121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875211"/>
            <a:ext cx="5712822" cy="5617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90" y="875211"/>
            <a:ext cx="4300810" cy="51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04088"/>
            <a:ext cx="10715897" cy="615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49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200" b="1" dirty="0">
                <a:solidFill>
                  <a:srgbClr val="C00000"/>
                </a:solidFill>
              </a:rPr>
              <a:t>Impaired Lung Function: CDH</a:t>
            </a:r>
            <a:endParaRPr lang="en-GB" sz="5200" dirty="0"/>
          </a:p>
        </p:txBody>
      </p:sp>
      <p:pic>
        <p:nvPicPr>
          <p:cNvPr id="2050" name="Picture 2" descr="C:\Users\Niknafs\Pictures\s4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92889" y="1935163"/>
            <a:ext cx="4406222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GB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Impaired Lung Function: CDH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If a CDH is suspected, avoid PPV by mask</a:t>
            </a:r>
          </a:p>
          <a:p>
            <a:pPr>
              <a:buClr>
                <a:srgbClr val="C0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Immediately intubate the trachea and insert a large orogastric catheter (10F) to evacuate the stomach contents</a:t>
            </a:r>
          </a:p>
        </p:txBody>
      </p:sp>
    </p:spTree>
    <p:extLst>
      <p:ext uri="{BB962C8B-B14F-4D97-AF65-F5344CB8AC3E}">
        <p14:creationId xmlns:p14="http://schemas.microsoft.com/office/powerpoint/2010/main" val="39153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iknafs\Pictures\s4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70643" y="1935163"/>
            <a:ext cx="4650713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9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Baby Remains Cyanotic or </a:t>
            </a:r>
            <a:r>
              <a:rPr lang="en-GB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Bradycardic</a:t>
            </a:r>
            <a:endParaRPr lang="en-GB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Persistent cyanosis and bradycardia are 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rarely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caused by 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heart disease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Babies with congenital heart disease are seldom critically ill immediately following birth. 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More commonly, the persistent cyanosis and bradycardia are caused by 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</a:p>
        </p:txBody>
      </p:sp>
    </p:spTree>
    <p:extLst>
      <p:ext uri="{BB962C8B-B14F-4D97-AF65-F5344CB8AC3E}">
        <p14:creationId xmlns:p14="http://schemas.microsoft.com/office/powerpoint/2010/main" val="3028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GB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Baby Remains Cyanotic or </a:t>
            </a:r>
            <a:r>
              <a:rPr lang="en-GB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Bradycardic</a:t>
            </a:r>
            <a:endParaRPr lang="en-GB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Ensure chest is moving with ventilation</a:t>
            </a:r>
          </a:p>
          <a:p>
            <a:pPr>
              <a:buClr>
                <a:srgbClr val="C0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Listen for equal bilateral breath sounds</a:t>
            </a:r>
          </a:p>
          <a:p>
            <a:pPr>
              <a:buClr>
                <a:srgbClr val="C0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Confirm 100% oxygen is being given</a:t>
            </a:r>
          </a:p>
          <a:p>
            <a:pPr>
              <a:buClr>
                <a:srgbClr val="C0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Consider congenital heart block or cyanotic heart disease (rare)</a:t>
            </a:r>
          </a:p>
        </p:txBody>
      </p:sp>
    </p:spTree>
    <p:extLst>
      <p:ext uri="{BB962C8B-B14F-4D97-AF65-F5344CB8AC3E}">
        <p14:creationId xmlns:p14="http://schemas.microsoft.com/office/powerpoint/2010/main" val="23109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Initiate Spontaneous Respirations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</a:p>
          <a:p>
            <a:pPr>
              <a:buClr>
                <a:srgbClr val="FF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Brain injury (hypoxic ischemic encephalopathy)</a:t>
            </a:r>
          </a:p>
          <a:p>
            <a:pPr>
              <a:buClr>
                <a:srgbClr val="FF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Severe acidosis</a:t>
            </a:r>
          </a:p>
          <a:p>
            <a:pPr>
              <a:buClr>
                <a:srgbClr val="FF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Congenital neuromuscular disorder</a:t>
            </a:r>
          </a:p>
          <a:p>
            <a:pPr>
              <a:buClr>
                <a:srgbClr val="FF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Sedation secondary to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drugs</a:t>
            </a:r>
          </a:p>
        </p:txBody>
      </p:sp>
    </p:spTree>
    <p:extLst>
      <p:ext uri="{BB962C8B-B14F-4D97-AF65-F5344CB8AC3E}">
        <p14:creationId xmlns:p14="http://schemas.microsoft.com/office/powerpoint/2010/main" val="21882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994" y="2715768"/>
            <a:ext cx="10972800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C00000"/>
                </a:solidFill>
              </a:rPr>
              <a:t>Narcotic </a:t>
            </a:r>
            <a:r>
              <a:rPr lang="en-GB" sz="6600" b="1" dirty="0" smtClean="0">
                <a:solidFill>
                  <a:srgbClr val="C00000"/>
                </a:solidFill>
              </a:rPr>
              <a:t>Antagonist</a:t>
            </a:r>
            <a:br>
              <a:rPr lang="en-GB" sz="6600" b="1" dirty="0" smtClean="0">
                <a:solidFill>
                  <a:srgbClr val="C00000"/>
                </a:solidFill>
              </a:rPr>
            </a:br>
            <a:r>
              <a:rPr lang="en-GB" sz="6600" b="1" dirty="0">
                <a:solidFill>
                  <a:srgbClr val="C00000"/>
                </a:solidFill>
              </a:rPr>
              <a:t/>
            </a:r>
            <a:br>
              <a:rPr lang="en-GB" sz="6600" b="1" dirty="0">
                <a:solidFill>
                  <a:srgbClr val="C00000"/>
                </a:solidFill>
              </a:rPr>
            </a:br>
            <a:r>
              <a:rPr lang="en-GB" sz="6600" b="1" dirty="0" smtClean="0">
                <a:solidFill>
                  <a:srgbClr val="C00000"/>
                </a:solidFill>
              </a:rPr>
              <a:t>PPV</a:t>
            </a:r>
            <a:endParaRPr lang="en-GB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Ventilate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</a:pP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C00000"/>
              </a:buClr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blockage of airway</a:t>
            </a:r>
          </a:p>
          <a:p>
            <a:pPr marL="514350" indent="-514350">
              <a:buClr>
                <a:srgbClr val="C0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Impaired lung function</a:t>
            </a:r>
          </a:p>
        </p:txBody>
      </p:sp>
    </p:spTree>
    <p:extLst>
      <p:ext uri="{BB962C8B-B14F-4D97-AF65-F5344CB8AC3E}">
        <p14:creationId xmlns:p14="http://schemas.microsoft.com/office/powerpoint/2010/main" val="31015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Ventilate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None/>
            </a:pP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blockage of airway</a:t>
            </a:r>
          </a:p>
          <a:p>
            <a:pPr marL="514350" indent="-514350">
              <a:buClr>
                <a:srgbClr val="C0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Meconium or mucus plug</a:t>
            </a:r>
          </a:p>
          <a:p>
            <a:pPr marL="514350" indent="-514350">
              <a:buClr>
                <a:srgbClr val="C0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Choanal atresia</a:t>
            </a:r>
          </a:p>
          <a:p>
            <a:pPr marL="514350" indent="-514350">
              <a:buClr>
                <a:srgbClr val="C0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Airway malformation (eg, Robin syndrome)</a:t>
            </a:r>
          </a:p>
          <a:p>
            <a:pPr marL="514350" indent="-514350">
              <a:buClr>
                <a:srgbClr val="C00000"/>
              </a:buClr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Other rare conditions</a:t>
            </a:r>
          </a:p>
        </p:txBody>
      </p:sp>
    </p:spTree>
    <p:extLst>
      <p:ext uri="{BB962C8B-B14F-4D97-AF65-F5344CB8AC3E}">
        <p14:creationId xmlns:p14="http://schemas.microsoft.com/office/powerpoint/2010/main" val="15014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9670869" cy="11430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Blockage of Airway: Choanal Atresia</a:t>
            </a:r>
          </a:p>
        </p:txBody>
      </p:sp>
      <p:pic>
        <p:nvPicPr>
          <p:cNvPr id="2050" name="Picture 2" descr="C:\Users\Niknafs\Pictures\s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5" y="1946366"/>
            <a:ext cx="4667250" cy="4697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Choanal </a:t>
            </a:r>
            <a:r>
              <a:rPr lang="en-GB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Atresia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Insert a plastic oral airway</a:t>
            </a:r>
          </a:p>
          <a:p>
            <a:pPr>
              <a:buClr>
                <a:srgbClr val="FF0000"/>
              </a:buClr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an ET tube as the oral airway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Niknafs\Pictures\s39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757363"/>
            <a:ext cx="4038600" cy="4211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5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Blockage of Airway: Pharyngeal Airway Malformation (Robin syndrome)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iknafs\Pictures\s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35480"/>
            <a:ext cx="10972800" cy="4240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Blockage of Airway</a:t>
            </a:r>
            <a:br>
              <a:rPr lang="en-GB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syndrome </a:t>
            </a:r>
            <a:endParaRPr lang="en-GB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endParaRPr lang="en-GB" sz="2400" b="1" dirty="0"/>
          </a:p>
          <a:p>
            <a:pPr>
              <a:buClr>
                <a:srgbClr val="C00000"/>
              </a:buClr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Infant with</a:t>
            </a:r>
          </a:p>
          <a:p>
            <a:pPr>
              <a:buClr>
                <a:srgbClr val="C00000"/>
              </a:buClr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  Robin syndrome</a:t>
            </a:r>
          </a:p>
        </p:txBody>
      </p:sp>
      <p:pic>
        <p:nvPicPr>
          <p:cNvPr id="5122" name="Picture 2" descr="C:\Users\Niknafs\Pictures\s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62" y="1537994"/>
            <a:ext cx="4843476" cy="4748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8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699</Words>
  <Application>Microsoft Office PowerPoint</Application>
  <PresentationFormat>Widescreen</PresentationFormat>
  <Paragraphs>157</Paragraphs>
  <Slides>39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39</vt:i4>
      </vt:variant>
    </vt:vector>
  </HeadingPairs>
  <TitlesOfParts>
    <vt:vector size="59" baseType="lpstr">
      <vt:lpstr>Arial</vt:lpstr>
      <vt:lpstr>Calibri</vt:lpstr>
      <vt:lpstr>Calisto MT</vt:lpstr>
      <vt:lpstr>Constantia</vt:lpstr>
      <vt:lpstr>Majalla UI</vt:lpstr>
      <vt:lpstr>Wingdings</vt:lpstr>
      <vt:lpstr>Wingdings 2</vt:lpstr>
      <vt:lpstr>Flow</vt:lpstr>
      <vt:lpstr>Genesis</vt:lpstr>
      <vt:lpstr>1_Genesis</vt:lpstr>
      <vt:lpstr>2_Genesis</vt:lpstr>
      <vt:lpstr>3_Genesis</vt:lpstr>
      <vt:lpstr>4_Genesis</vt:lpstr>
      <vt:lpstr>5_Genesis</vt:lpstr>
      <vt:lpstr>6_Genesis</vt:lpstr>
      <vt:lpstr>7_Genesis</vt:lpstr>
      <vt:lpstr>8_Genesis</vt:lpstr>
      <vt:lpstr>9_Genesis</vt:lpstr>
      <vt:lpstr>10_Genesis</vt:lpstr>
      <vt:lpstr>11_Genesis</vt:lpstr>
      <vt:lpstr>PowerPoint Presentation</vt:lpstr>
      <vt:lpstr>PowerPoint Presentation</vt:lpstr>
      <vt:lpstr>No Improvement After Resuscitation</vt:lpstr>
      <vt:lpstr>Failure to Ventilate</vt:lpstr>
      <vt:lpstr>Failure to Ventilate</vt:lpstr>
      <vt:lpstr>Mechanical Blockage of Airway: Choanal Atresia</vt:lpstr>
      <vt:lpstr>Choanal Atresia</vt:lpstr>
      <vt:lpstr>Mechanical Blockage of Airway: Pharyngeal Airway Malformation (Robin syndrome)</vt:lpstr>
      <vt:lpstr>Mechanical Blockage of Airway Robin syndrome </vt:lpstr>
      <vt:lpstr>Mechanical Blockage of Airway  Robin syndrome</vt:lpstr>
      <vt:lpstr>Mechanical Blockage of Airway  Robin syndrome</vt:lpstr>
      <vt:lpstr>Mechanical Blockage of Airway Robin syndrome</vt:lpstr>
      <vt:lpstr>Failure to Ventilate</vt:lpstr>
      <vt:lpstr>Overview</vt:lpstr>
      <vt:lpstr>  Predisposing Factors:  </vt:lpstr>
      <vt:lpstr>Predisposing Factors</vt:lpstr>
      <vt:lpstr>Signs and Symptoms, conti.</vt:lpstr>
      <vt:lpstr>Late Signs and Symptoms </vt:lpstr>
      <vt:lpstr>PowerPoint Presentation</vt:lpstr>
      <vt:lpstr>Diagnosis</vt:lpstr>
      <vt:lpstr>Diagnosis: CXR</vt:lpstr>
      <vt:lpstr>PowerPoint Presentation</vt:lpstr>
      <vt:lpstr>PowerPoint Presentation</vt:lpstr>
      <vt:lpstr>Tension pneumothorax</vt:lpstr>
      <vt:lpstr>Diagnosis</vt:lpstr>
      <vt:lpstr>PowerPoint Presentation</vt:lpstr>
      <vt:lpstr>Transillumination</vt:lpstr>
      <vt:lpstr>PowerPoint Presentation</vt:lpstr>
      <vt:lpstr>  Needle Thoracentesis </vt:lpstr>
      <vt:lpstr>Chest tube insertion</vt:lpstr>
      <vt:lpstr>PowerPoint Presentation</vt:lpstr>
      <vt:lpstr>PowerPoint Presentation</vt:lpstr>
      <vt:lpstr>Impaired Lung Function: CDH</vt:lpstr>
      <vt:lpstr>Impaired Lung Function: CDH</vt:lpstr>
      <vt:lpstr>PowerPoint Presentation</vt:lpstr>
      <vt:lpstr>Baby Remains Cyanotic or Bradycardic</vt:lpstr>
      <vt:lpstr>Baby Remains Cyanotic or Bradycardic</vt:lpstr>
      <vt:lpstr>Failure to Initiate Spontaneous Respirations</vt:lpstr>
      <vt:lpstr>Narcotic Antagonist  PPV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Mirhadi Mousavi</dc:creator>
  <cp:lastModifiedBy>Mirhadi Mousavi</cp:lastModifiedBy>
  <cp:revision>10</cp:revision>
  <dcterms:created xsi:type="dcterms:W3CDTF">2020-12-19T18:37:52Z</dcterms:created>
  <dcterms:modified xsi:type="dcterms:W3CDTF">2020-12-19T20:01:17Z</dcterms:modified>
</cp:coreProperties>
</file>